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64" r:id="rId2"/>
    <p:sldId id="372" r:id="rId3"/>
    <p:sldId id="375" r:id="rId4"/>
    <p:sldId id="376" r:id="rId5"/>
    <p:sldId id="377" r:id="rId6"/>
    <p:sldId id="378" r:id="rId7"/>
    <p:sldId id="379" r:id="rId8"/>
    <p:sldId id="373" r:id="rId9"/>
    <p:sldId id="380" r:id="rId10"/>
    <p:sldId id="374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400" r:id="rId21"/>
    <p:sldId id="401" r:id="rId22"/>
    <p:sldId id="402" r:id="rId23"/>
    <p:sldId id="403" r:id="rId24"/>
    <p:sldId id="390" r:id="rId25"/>
    <p:sldId id="392" r:id="rId26"/>
    <p:sldId id="393" r:id="rId27"/>
    <p:sldId id="394" r:id="rId28"/>
    <p:sldId id="395" r:id="rId29"/>
    <p:sldId id="396" r:id="rId30"/>
    <p:sldId id="391" r:id="rId31"/>
    <p:sldId id="397" r:id="rId32"/>
    <p:sldId id="398" r:id="rId33"/>
    <p:sldId id="399" r:id="rId34"/>
  </p:sldIdLst>
  <p:sldSz cx="13004800" cy="97536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3" autoAdjust="0"/>
    <p:restoredTop sz="88104" autoAdjust="0"/>
  </p:normalViewPr>
  <p:slideViewPr>
    <p:cSldViewPr snapToGrid="0">
      <p:cViewPr varScale="1">
        <p:scale>
          <a:sx n="58" d="100"/>
          <a:sy n="58" d="100"/>
        </p:scale>
        <p:origin x="1928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5484-7BB8-4C75-8C02-0A0024E84533}" type="datetimeFigureOut">
              <a:rPr lang="ko-KR" altLang="en-US" smtClean="0"/>
              <a:t>2020. 8. 14.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6C067-256F-424E-93D8-C5D3B0C9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64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72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층을</a:t>
            </a:r>
            <a:r>
              <a:rPr kumimoji="1" lang="ko-KR" altLang="en-US" dirty="0"/>
              <a:t> 추가 하고 맨 마지막에 </a:t>
            </a:r>
            <a:r>
              <a:rPr kumimoji="1" lang="en-US" altLang="ko-KR" dirty="0"/>
              <a:t>fully connected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classifier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585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운 </a:t>
            </a:r>
            <a:r>
              <a:rPr kumimoji="1" lang="en-US" altLang="ko-KR" dirty="0"/>
              <a:t>sequence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처리하는 모델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sequence</a:t>
            </a:r>
            <a:r>
              <a:rPr kumimoji="1" lang="ko-KR" altLang="en-US" dirty="0"/>
              <a:t> 순서대로 처리하는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연속적인 모델</a:t>
            </a:r>
            <a:endParaRPr kumimoji="1" lang="en-US" altLang="ko-KR" dirty="0"/>
          </a:p>
          <a:p>
            <a:r>
              <a:rPr kumimoji="1" lang="ko-KR" altLang="en-US" dirty="0"/>
              <a:t>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자연어처리</a:t>
            </a:r>
            <a:r>
              <a:rPr kumimoji="1" lang="ko-KR" altLang="en-US" dirty="0"/>
              <a:t> 등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앞뒤</a:t>
            </a:r>
            <a:r>
              <a:rPr kumimoji="1" lang="ko-KR" altLang="en-US" dirty="0"/>
              <a:t> 문맥을 함께 이해해야 </a:t>
            </a:r>
            <a:r>
              <a:rPr kumimoji="1" lang="ko-KR" altLang="en-US" dirty="0" err="1"/>
              <a:t>해석가능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순차적으로 들어오는 입력을 그림으로 표현하면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간단하게 표현하면</a:t>
            </a:r>
            <a:r>
              <a:rPr kumimoji="1" lang="en-US" altLang="ko-KR" dirty="0"/>
              <a:t>.(recurrent)</a:t>
            </a:r>
          </a:p>
          <a:p>
            <a:r>
              <a:rPr kumimoji="1" lang="ko-KR" altLang="en-US" dirty="0"/>
              <a:t>이전의 상태가 영향을 준다는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에서 가장 중요한 것은 </a:t>
            </a:r>
            <a:r>
              <a:rPr kumimoji="1" lang="en-US" altLang="ko-KR" dirty="0"/>
              <a:t>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갖는다는 것</a:t>
            </a:r>
            <a:r>
              <a:rPr kumimoji="1" lang="en-US" altLang="ko-KR" dirty="0"/>
              <a:t>.(</a:t>
            </a:r>
            <a:r>
              <a:rPr kumimoji="1" lang="en-US" altLang="ko-KR" dirty="0" err="1"/>
              <a:t>ht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매번 들어오는 입력은 </a:t>
            </a:r>
            <a:r>
              <a:rPr kumimoji="1" lang="en-US" altLang="ko-KR" dirty="0" err="1"/>
              <a:t>Xt.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62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은 일반적으로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을 거칠 때마다 어떤 결과를 예측하게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 값을 </a:t>
            </a:r>
            <a:r>
              <a:rPr kumimoji="1" lang="en-US" altLang="ko-KR" dirty="0"/>
              <a:t>y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이전 단계에서의 상태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입력 벡터로 계산하면 새로운 상태 값이 만들어 진다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944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기본적인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RNN.</a:t>
            </a:r>
            <a:r>
              <a:rPr kumimoji="1" lang="ko-KR" altLang="en-US" dirty="0"/>
              <a:t> 가장 단순한 형태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t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sequence data</a:t>
            </a:r>
            <a:r>
              <a:rPr kumimoji="1" lang="ko-KR" altLang="en-US" dirty="0"/>
              <a:t>에 대한 특정 시점의 데이터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에 대해 두가지를 계산한다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 줄의 공식은 </a:t>
            </a:r>
            <a:r>
              <a:rPr kumimoji="1" lang="en-US" altLang="ko-KR" dirty="0"/>
              <a:t>W</a:t>
            </a:r>
            <a:r>
              <a:rPr kumimoji="1" lang="ko-KR" altLang="en-US" dirty="0"/>
              <a:t>의 이전 상태와 입력을 가지고 </a:t>
            </a:r>
            <a:r>
              <a:rPr kumimoji="1" lang="en-US" altLang="ko-KR" dirty="0" err="1"/>
              <a:t>fw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 함수를 호출하는 것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ht</a:t>
            </a:r>
            <a:r>
              <a:rPr kumimoji="1" lang="ko-KR" altLang="en-US" dirty="0"/>
              <a:t>는 현재 상태를 의미하고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t-1</a:t>
            </a:r>
            <a:r>
              <a:rPr kumimoji="1" lang="ko-KR" altLang="en-US" dirty="0"/>
              <a:t>번째는 </a:t>
            </a:r>
            <a:r>
              <a:rPr kumimoji="1" lang="en-US" altLang="ko-KR" dirty="0"/>
              <a:t>old(</a:t>
            </a:r>
            <a:r>
              <a:rPr kumimoji="1" lang="ko-KR" altLang="en-US" dirty="0"/>
              <a:t>이전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상태와 입력 값</a:t>
            </a:r>
            <a:r>
              <a:rPr kumimoji="1" lang="en-US" altLang="ko-KR" dirty="0"/>
              <a:t>(x)</a:t>
            </a:r>
            <a:r>
              <a:rPr kumimoji="1" lang="ko-KR" altLang="en-US" dirty="0"/>
              <a:t>을 사용해서 계산한다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yt</a:t>
            </a:r>
            <a:r>
              <a:rPr kumimoji="1" lang="ko-KR" altLang="en-US" dirty="0"/>
              <a:t>는 예측 값을 의미하고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현재 상태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ht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곱해서 계산함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214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같은 함수에 대해 같은 입력이 매번 똑같이 사용되고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(weight)</a:t>
            </a:r>
          </a:p>
          <a:p>
            <a:r>
              <a:rPr kumimoji="1" lang="en-US" altLang="ko-Kore-KR" dirty="0"/>
              <a:t>step</a:t>
            </a:r>
            <a:r>
              <a:rPr kumimoji="1" lang="ko-KR" altLang="en-US" dirty="0"/>
              <a:t>마다 다른 값이 적용되는 것이 아니다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4911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language model</a:t>
            </a:r>
            <a:r>
              <a:rPr kumimoji="1" lang="ko-KR" altLang="en-US" dirty="0"/>
              <a:t>을 만든다고 </a:t>
            </a:r>
            <a:r>
              <a:rPr kumimoji="1" lang="ko-KR" altLang="en-US" dirty="0" err="1"/>
              <a:t>했을때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출력 결과로 단어와 같은 글자를 예측하는 모델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가지 종류의 글자 </a:t>
            </a:r>
            <a:r>
              <a:rPr kumimoji="1" lang="en-US" altLang="ko-KR" dirty="0" err="1"/>
              <a:t>h,e,l,o</a:t>
            </a:r>
            <a:r>
              <a:rPr kumimoji="1" lang="ko-KR" altLang="en-US" dirty="0"/>
              <a:t>가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연속된 </a:t>
            </a:r>
            <a:r>
              <a:rPr kumimoji="1" lang="en-US" altLang="ko-KR" dirty="0"/>
              <a:t>sequence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“hello”</a:t>
            </a:r>
            <a:r>
              <a:rPr kumimoji="1" lang="ko-KR" altLang="en-US" dirty="0"/>
              <a:t>에 대해 이후에 나올 값을 예측하려고 </a:t>
            </a:r>
            <a:r>
              <a:rPr kumimoji="1" lang="ko-KR" altLang="en-US" dirty="0" err="1"/>
              <a:t>할때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856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ko-KR" altLang="en-US" dirty="0"/>
              <a:t>가지 종류의 글자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크기가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 벡터로 처리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multi-</a:t>
            </a:r>
            <a:r>
              <a:rPr kumimoji="1" lang="en-US" altLang="ko-Kore-KR" dirty="0" err="1"/>
              <a:t>nomial</a:t>
            </a:r>
            <a:r>
              <a:rPr kumimoji="1" lang="en-US" altLang="ko-Kore-KR" dirty="0"/>
              <a:t> classification</a:t>
            </a:r>
            <a:r>
              <a:rPr kumimoji="1" lang="ko-KR" altLang="en-US" dirty="0"/>
              <a:t>에서 봤던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중에서 하나를 선택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(one-hot encoding)</a:t>
            </a:r>
          </a:p>
          <a:p>
            <a:r>
              <a:rPr kumimoji="1" lang="ko-KR" altLang="en-US" dirty="0" err="1"/>
              <a:t>몇번째</a:t>
            </a:r>
            <a:r>
              <a:rPr kumimoji="1" lang="ko-KR" altLang="en-US" dirty="0"/>
              <a:t> 값이 </a:t>
            </a:r>
            <a:r>
              <a:rPr kumimoji="1" lang="ko-KR" altLang="en-US" dirty="0" err="1"/>
              <a:t>커졌느냐에</a:t>
            </a:r>
            <a:r>
              <a:rPr kumimoji="1" lang="ko-KR" altLang="en-US" dirty="0"/>
              <a:t> 따라 순서대로 </a:t>
            </a:r>
            <a:r>
              <a:rPr kumimoji="1" lang="en-US" altLang="ko-KR" dirty="0" err="1"/>
              <a:t>h,e,l,o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이번 그림에는 </a:t>
            </a:r>
            <a:r>
              <a:rPr kumimoji="1" lang="en-US" altLang="ko-KR" dirty="0"/>
              <a:t>‘o’</a:t>
            </a:r>
            <a:r>
              <a:rPr kumimoji="1" lang="ko-KR" altLang="en-US" dirty="0"/>
              <a:t>가 없다</a:t>
            </a:r>
            <a:r>
              <a:rPr kumimoji="1" lang="en-US" altLang="ko-KR" dirty="0"/>
              <a:t>.)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공식에서 보여주는 것처럼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값과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값을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계산한 다음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 함수에 전달하면 </a:t>
            </a:r>
            <a:r>
              <a:rPr kumimoji="1" lang="en-US" altLang="ko-KR" dirty="0"/>
              <a:t>hidden layer</a:t>
            </a:r>
            <a:r>
              <a:rPr kumimoji="1" lang="ko-KR" altLang="en-US" dirty="0"/>
              <a:t>에서 보여주는 값이 차례대로 만들어 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매번 계산이 끝날 때마다 새로운 상태를 가리키는 </a:t>
            </a:r>
            <a:r>
              <a:rPr kumimoji="1" lang="en-US" altLang="ko-KR" dirty="0"/>
              <a:t>hidden layer</a:t>
            </a:r>
            <a:r>
              <a:rPr kumimoji="1" lang="ko-KR" altLang="en-US" dirty="0"/>
              <a:t>의 값이 바뀌는 것을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tanh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-1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057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최종적으로</a:t>
            </a:r>
            <a:r>
              <a:rPr kumimoji="1" lang="ko-KR" altLang="en-US" dirty="0"/>
              <a:t> 모든 단계에서 값을 예측하고 실제 값과 맞는지 비교 가능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”hello”</a:t>
            </a:r>
            <a:r>
              <a:rPr kumimoji="1" lang="ko-KR" altLang="en-US" dirty="0"/>
              <a:t>가 들어왔다면 </a:t>
            </a:r>
            <a:r>
              <a:rPr kumimoji="1" lang="en-US" altLang="ko-KR" dirty="0"/>
              <a:t>“hell”</a:t>
            </a:r>
            <a:r>
              <a:rPr kumimoji="1" lang="ko-KR" altLang="en-US" dirty="0"/>
              <a:t>에 대한 예측은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ello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되어야 하지만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h</a:t>
            </a:r>
            <a:r>
              <a:rPr kumimoji="1" lang="ko-KR" altLang="en-US" dirty="0"/>
              <a:t>가 입력된 첫번째 예측에서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306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61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891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ko-KR" altLang="en-US" dirty="0"/>
              <a:t>필터를 통해 한가지 숫자를 얻기 위해서 </a:t>
            </a: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en-US" altLang="ko-KR" dirty="0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에 해당하는 값으로 여기서는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찾는 것이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의 목표라고 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올바른 필터를 찾는 것이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목표라고 할 수 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en-US" altLang="ko-KR" dirty="0"/>
              <a:t>x</a:t>
            </a:r>
            <a:r>
              <a:rPr kumimoji="1" lang="ko-KR" altLang="en-US" dirty="0"/>
              <a:t>는 외부에서 읽어온 값으로 이 값은 바뀌지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이미지에 해당한다</a:t>
            </a:r>
            <a:r>
              <a:rPr kumimoji="1" lang="en-US" altLang="ko-KR" dirty="0"/>
              <a:t>.)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en-US" altLang="ko-KR" dirty="0"/>
              <a:t>one number</a:t>
            </a:r>
            <a:r>
              <a:rPr kumimoji="1" lang="ko-KR" altLang="en-US" dirty="0"/>
              <a:t>에 해당하는 값을 얻기 위해 </a:t>
            </a:r>
            <a:r>
              <a:rPr kumimoji="1" lang="en-US" altLang="ko-KR" dirty="0" err="1"/>
              <a:t>Wx+b</a:t>
            </a:r>
            <a:r>
              <a:rPr kumimoji="1" lang="ko-KR" altLang="en-US" dirty="0"/>
              <a:t>의 결과를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에 전달</a:t>
            </a:r>
            <a:r>
              <a:rPr kumimoji="1" lang="en-US" altLang="ko-KR" dirty="0"/>
              <a:t>.-&gt; </a:t>
            </a:r>
            <a:r>
              <a:rPr kumimoji="1" lang="ko-KR" altLang="en-US" dirty="0"/>
              <a:t>음수가 아닌 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얻게 된다</a:t>
            </a:r>
            <a:r>
              <a:rPr kumimoji="1" lang="en-US" altLang="ko-KR" dirty="0"/>
              <a:t>. 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ko-KR" altLang="en-US" dirty="0"/>
              <a:t>동일한 필터를 사용해서 다른 영역도 조사</a:t>
            </a:r>
            <a:r>
              <a:rPr kumimoji="1" lang="en-US" altLang="ko-KR" dirty="0"/>
              <a:t>..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424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469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400 </a:t>
            </a:r>
            <a:r>
              <a:rPr kumimoji="1" lang="ko-KR" altLang="en-US" dirty="0"/>
              <a:t>중반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1491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108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914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7</a:t>
            </a:r>
            <a:r>
              <a:rPr kumimoji="1" lang="ko-KR" altLang="en-US" dirty="0"/>
              <a:t>인풋에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*</a:t>
            </a:r>
            <a:r>
              <a:rPr kumimoji="1" lang="en-US" altLang="ko-KR" dirty="0"/>
              <a:t>3</a:t>
            </a:r>
            <a:r>
              <a:rPr kumimoji="1" lang="ko-KR" altLang="en-US" dirty="0"/>
              <a:t>필터를 </a:t>
            </a:r>
            <a:r>
              <a:rPr kumimoji="1" lang="en-US" altLang="ko-KR" dirty="0"/>
              <a:t>stride 1</a:t>
            </a:r>
            <a:r>
              <a:rPr kumimoji="1" lang="ko-KR" altLang="en-US" dirty="0"/>
              <a:t>로 하면 </a:t>
            </a:r>
            <a:r>
              <a:rPr kumimoji="1" lang="en-US" altLang="ko-KR" dirty="0"/>
              <a:t>5</a:t>
            </a:r>
            <a:r>
              <a:rPr kumimoji="1" lang="ko-KR" altLang="en-US" dirty="0"/>
              <a:t>*</a:t>
            </a:r>
            <a:r>
              <a:rPr kumimoji="1" lang="en-US" altLang="ko-KR" dirty="0"/>
              <a:t>5</a:t>
            </a:r>
            <a:r>
              <a:rPr kumimoji="1" lang="ko-KR" altLang="en-US" dirty="0"/>
              <a:t> 아웃풋이 나온다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필터의 크기 때문에 원본보다 작아진다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143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output</a:t>
            </a:r>
            <a:r>
              <a:rPr kumimoji="1" lang="ko-KR" altLang="en-US" dirty="0"/>
              <a:t>이 작아진다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정보가 손실된다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이러한 규칙이 있는데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stride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이면 사용하지 못함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2408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패딩을</a:t>
            </a:r>
            <a:r>
              <a:rPr kumimoji="1" lang="ko-KR" altLang="en-US" dirty="0"/>
              <a:t> 추가하는 방법을 통해 정보 손실을 막는다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인풋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아웃풋 정보가 그대로 유지된다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624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필터를 사용해서 </a:t>
            </a:r>
            <a:r>
              <a:rPr kumimoji="1" lang="ko-KR" altLang="en-US" dirty="0" err="1"/>
              <a:t>맵을</a:t>
            </a:r>
            <a:r>
              <a:rPr kumimoji="1" lang="ko-KR" altLang="en-US" dirty="0"/>
              <a:t> 구성</a:t>
            </a:r>
            <a:r>
              <a:rPr kumimoji="1" lang="en-US" altLang="ko-KR" dirty="0"/>
              <a:t>?</a:t>
            </a:r>
          </a:p>
          <a:p>
            <a:r>
              <a:rPr kumimoji="1" lang="ko-Kore-KR" altLang="en-US" dirty="0"/>
              <a:t>여러 개의 필터를 사용해서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필터 통과한 결과물 하나를 채널</a:t>
            </a:r>
            <a:r>
              <a:rPr kumimoji="1" lang="en-US" altLang="ko-Kore-KR" dirty="0"/>
              <a:t>(channel)</a:t>
            </a:r>
            <a:r>
              <a:rPr kumimoji="1" lang="ko-Kore-KR" altLang="en-US" dirty="0"/>
              <a:t>이라고 한다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여러가지 가중치를 사용해서 여러번의 결과를 만들어낸다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87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637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풀링은</a:t>
            </a:r>
            <a:r>
              <a:rPr kumimoji="1" lang="ko-KR" altLang="en-US" dirty="0"/>
              <a:t> 샘플링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리사이즈</a:t>
            </a:r>
            <a:r>
              <a:rPr kumimoji="1" lang="ko-KR" altLang="en-US" dirty="0"/>
              <a:t> 하는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4980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맥스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풀링은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그중에서도</a:t>
            </a:r>
            <a:r>
              <a:rPr kumimoji="1" lang="ko-KR" altLang="en-US" dirty="0"/>
              <a:t> 가장 큰 숫자를 고르는 것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주로 가장 많이 사용하는 방법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671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/>
            </a:lvl1pPr>
          </a:lstStyle>
          <a:p>
            <a:r>
              <a:t>제목 텍스트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949450" y="5486400"/>
            <a:ext cx="9105900" cy="2667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600"/>
            </a:lvl1pPr>
            <a:lvl2pPr marL="0" indent="0" algn="ctr">
              <a:spcBef>
                <a:spcPts val="500"/>
              </a:spcBef>
              <a:buSzTx/>
              <a:buFontTx/>
              <a:buNone/>
              <a:defRPr sz="2600"/>
            </a:lvl2pPr>
            <a:lvl3pPr marL="0" indent="0" algn="ctr">
              <a:spcBef>
                <a:spcPts val="500"/>
              </a:spcBef>
              <a:buSzTx/>
              <a:buFontTx/>
              <a:buNone/>
              <a:defRPr sz="2600"/>
            </a:lvl3pPr>
            <a:lvl4pPr marL="0" indent="0" algn="ctr">
              <a:spcBef>
                <a:spcPts val="500"/>
              </a:spcBef>
              <a:buSzTx/>
              <a:buFontTx/>
              <a:buNone/>
              <a:defRPr sz="2600"/>
            </a:lvl4pPr>
            <a:lvl5pPr marL="0" indent="0" algn="ctr">
              <a:spcBef>
                <a:spcPts val="500"/>
              </a:spcBef>
              <a:buSzTx/>
              <a:buFontTx/>
              <a:buNone/>
              <a:defRPr sz="2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직사각형 8"/>
          <p:cNvSpPr/>
          <p:nvPr/>
        </p:nvSpPr>
        <p:spPr>
          <a:xfrm>
            <a:off x="0" y="3314"/>
            <a:ext cx="13004802" cy="114303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" name="직사각형 10"/>
          <p:cNvSpPr/>
          <p:nvPr/>
        </p:nvSpPr>
        <p:spPr>
          <a:xfrm>
            <a:off x="1486" y="9639300"/>
            <a:ext cx="13004802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2667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949450" y="4368800"/>
            <a:ext cx="9105900" cy="38862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>
              <a:spcBef>
                <a:spcPts val="500"/>
              </a:spcBef>
              <a:buSzTx/>
              <a:buFont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직사각형 8"/>
          <p:cNvSpPr/>
          <p:nvPr/>
        </p:nvSpPr>
        <p:spPr>
          <a:xfrm>
            <a:off x="0" y="3314"/>
            <a:ext cx="13004802" cy="114303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직사각형 10"/>
          <p:cNvSpPr/>
          <p:nvPr/>
        </p:nvSpPr>
        <p:spPr>
          <a:xfrm>
            <a:off x="1486" y="9639300"/>
            <a:ext cx="13004802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228600" indent="-228600" defTabSz="914400">
              <a:defRPr sz="11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3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2667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indent="-573484"/>
            <a:lvl3pPr marL="1397609" indent="-508609"/>
            <a:lvl4pPr marL="1976327" indent="-642827"/>
            <a:lvl5pPr marL="3134077" indent="-911577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1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>
            <a:spLocks noGrp="1"/>
          </p:cNvSpPr>
          <p:nvPr>
            <p:ph type="title"/>
          </p:nvPr>
        </p:nvSpPr>
        <p:spPr>
          <a:xfrm>
            <a:off x="463550" y="254000"/>
            <a:ext cx="12077700" cy="1231900"/>
          </a:xfrm>
          <a:prstGeom prst="rect">
            <a:avLst/>
          </a:prstGeom>
        </p:spPr>
        <p:txBody>
          <a:bodyPr/>
          <a:lstStyle>
            <a:lvl1pPr>
              <a:defRPr sz="5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6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3100" y="1562100"/>
            <a:ext cx="12204700" cy="7581900"/>
          </a:xfrm>
          <a:prstGeom prst="rect">
            <a:avLst/>
          </a:prstGeom>
        </p:spPr>
        <p:txBody>
          <a:bodyPr/>
          <a:lstStyle>
            <a:lvl1pP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573484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97609" indent="-508609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976327" indent="-64282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134077" indent="-91157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직선 연결선 8"/>
          <p:cNvSpPr/>
          <p:nvPr/>
        </p:nvSpPr>
        <p:spPr>
          <a:xfrm>
            <a:off x="-3091" y="19224"/>
            <a:ext cx="13010983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" name="직선 연결선 11"/>
          <p:cNvSpPr/>
          <p:nvPr/>
        </p:nvSpPr>
        <p:spPr>
          <a:xfrm>
            <a:off x="-1" y="9036050"/>
            <a:ext cx="13004802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91186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2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573484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97609" indent="-508609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976327" indent="-64282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134077" indent="-911577"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9" name="Hanyang University - MNILAB"/>
          <p:cNvSpPr txBox="1"/>
          <p:nvPr/>
        </p:nvSpPr>
        <p:spPr>
          <a:xfrm>
            <a:off x="304800" y="9230555"/>
            <a:ext cx="4991100" cy="2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8"/>
          <p:cNvSpPr/>
          <p:nvPr/>
        </p:nvSpPr>
        <p:spPr>
          <a:xfrm>
            <a:off x="-3091" y="19224"/>
            <a:ext cx="13010983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Line 1033"/>
          <p:cNvSpPr/>
          <p:nvPr/>
        </p:nvSpPr>
        <p:spPr>
          <a:xfrm>
            <a:off x="0" y="1041400"/>
            <a:ext cx="130048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직선 연결선 11"/>
          <p:cNvSpPr/>
          <p:nvPr/>
        </p:nvSpPr>
        <p:spPr>
          <a:xfrm>
            <a:off x="-1" y="9036050"/>
            <a:ext cx="13004802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9118600"/>
            <a:ext cx="2006600" cy="5152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400050" y="266700"/>
            <a:ext cx="122047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00050" y="1244600"/>
            <a:ext cx="12204700" cy="758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64799" y="9258300"/>
            <a:ext cx="283770" cy="2876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82600" marR="0" indent="-48260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 typeface="Helvetica"/>
        <a:buChar char="❑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1017983" marR="0" indent="-573483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-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97610" marR="0" indent="-50861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976327" marR="0" indent="-642827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-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3134076" marR="0" indent="-911576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 typeface="Helvetica"/>
        <a:buChar char="➔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94781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39281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83780" marR="0" indent="-472281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28280" marR="0" indent="-472280" algn="l" defTabSz="584200" rtl="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 typeface="Helvetica"/>
        <a:buChar char="•"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ekly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4800" dirty="0"/>
              <a:t>모두를 위한 </a:t>
            </a:r>
            <a:r>
              <a:rPr lang="ko-KR" altLang="en-US" sz="4800" dirty="0" err="1"/>
              <a:t>딥러닝</a:t>
            </a:r>
            <a:endParaRPr sz="4800" dirty="0"/>
          </a:p>
        </p:txBody>
      </p:sp>
      <p:sp>
        <p:nvSpPr>
          <p:cNvPr id="5" name="2020.02.19…"/>
          <p:cNvSpPr txBox="1">
            <a:spLocks/>
          </p:cNvSpPr>
          <p:nvPr/>
        </p:nvSpPr>
        <p:spPr>
          <a:xfrm>
            <a:off x="2101850" y="4521200"/>
            <a:ext cx="9105900" cy="388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947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392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83780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28280" marR="0" indent="-472280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2020.0</a:t>
            </a:r>
            <a:r>
              <a:rPr lang="en-US" altLang="ko-KR" dirty="0"/>
              <a:t>8</a:t>
            </a:r>
            <a:r>
              <a:rPr lang="en-US" dirty="0"/>
              <a:t>.</a:t>
            </a:r>
            <a:r>
              <a:rPr lang="en-US" altLang="ko-KR" dirty="0"/>
              <a:t>12</a:t>
            </a:r>
            <a:endParaRPr lang="en-US" dirty="0"/>
          </a:p>
          <a:p>
            <a:pPr hangingPunct="1"/>
            <a:endParaRPr lang="en-US" dirty="0"/>
          </a:p>
          <a:p>
            <a:pPr hangingPunct="1"/>
            <a:r>
              <a:rPr lang="en-US" dirty="0" err="1"/>
              <a:t>Youngjo</a:t>
            </a:r>
            <a:r>
              <a:rPr lang="en-US" dirty="0"/>
              <a:t> Cha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Mobile &amp; Network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22297392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18684-84AC-4040-AE3A-AF9C6C0A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5DF141-881F-E048-9C31-02783DA78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25E53B63-911F-1742-9608-7C101EE40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3" y="2670432"/>
            <a:ext cx="11476377" cy="55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03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9D296-EECF-7A44-AA37-7352394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0D7C0F-CCBF-8A48-AA64-5F5D6EA80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83262E2-7A8E-C542-9521-E96BAF191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54" y="1562099"/>
            <a:ext cx="3853492" cy="909251"/>
          </a:xfrm>
          <a:prstGeom prst="rect">
            <a:avLst/>
          </a:prstGeom>
        </p:spPr>
      </p:pic>
      <p:pic>
        <p:nvPicPr>
          <p:cNvPr id="7" name="그림 6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A1F41831-D2F5-F641-95D8-9046D077D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964591"/>
            <a:ext cx="7665816" cy="2388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414CA4-88BF-5541-B68C-3C7DBF972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66" y="5353050"/>
            <a:ext cx="8698299" cy="36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50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2BB8-BA9C-E442-91DF-47DA5E03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AEA67-B721-DB4F-9C07-569D0AAF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36ABC0E-74A4-3D4E-B2B1-57D1868C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03" y="1562100"/>
            <a:ext cx="11046623" cy="5851954"/>
          </a:xfrm>
          <a:prstGeom prst="rect">
            <a:avLst/>
          </a:prstGeom>
        </p:spPr>
      </p:pic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A4765DCB-BF8C-704E-9C6D-2FAE81285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7490254"/>
            <a:ext cx="7336494" cy="12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475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FF96-1D49-5041-86EA-3E7B08B5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70EA3-2719-BF43-B7AD-684F7A0E5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68A076-FCC7-934D-AEFB-4F07E8B04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93"/>
          <a:stretch/>
        </p:blipFill>
        <p:spPr>
          <a:xfrm>
            <a:off x="1062164" y="1911349"/>
            <a:ext cx="10910085" cy="1548543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E81C6F1A-B3B8-EA4D-9696-87AD6CED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28" y="3652623"/>
            <a:ext cx="10014121" cy="46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31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A143-EE78-BF4E-A192-AEA7F57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5E815-DC10-DE41-BD1E-E348189B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07CA05F9-7F40-9042-B9B4-4A05AC57E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0"/>
          <a:stretch/>
        </p:blipFill>
        <p:spPr>
          <a:xfrm>
            <a:off x="1050152" y="6203092"/>
            <a:ext cx="11532138" cy="1408669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41900168-BF42-9C47-A09E-A1A436252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2" y="2631897"/>
            <a:ext cx="11491098" cy="36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89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2578E-F187-4140-A967-648F8A8C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800D1-FA17-F545-B48C-77EC1A0B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ED5859-53EE-6F4F-A022-BDD7E90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14003C34-4137-2342-B9EB-133400F8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0" y="2006686"/>
            <a:ext cx="11101979" cy="5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24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44938-917A-6E4D-90BF-61E23A40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247E8-F721-644D-B5E7-93130A90C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1B9C-09F3-F44B-9D82-65252A7C4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8" y="1901396"/>
            <a:ext cx="11878903" cy="5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23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B804F-0BB6-E44F-815F-E7E3B4F3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12 RNN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4AA2D-1A5D-D34F-BE7D-48E39CBF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D6EE8-B5F3-9648-BE83-98F847BEE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79"/>
          <a:stretch/>
        </p:blipFill>
        <p:spPr>
          <a:xfrm>
            <a:off x="868568" y="2157456"/>
            <a:ext cx="4029516" cy="5825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F3BECA-931D-2943-ADED-546A2CF83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89" y="2370562"/>
            <a:ext cx="7586705" cy="596497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B037FCA-72A1-4D43-B296-E0331CA4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5" y="3913144"/>
            <a:ext cx="2064004" cy="5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030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ekly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4800" dirty="0"/>
              <a:t>lab 11, 12</a:t>
            </a:r>
            <a:endParaRPr sz="4800" dirty="0"/>
          </a:p>
        </p:txBody>
      </p:sp>
      <p:sp>
        <p:nvSpPr>
          <p:cNvPr id="5" name="2020.02.19…"/>
          <p:cNvSpPr txBox="1">
            <a:spLocks/>
          </p:cNvSpPr>
          <p:nvPr/>
        </p:nvSpPr>
        <p:spPr>
          <a:xfrm>
            <a:off x="2101850" y="4521200"/>
            <a:ext cx="9105900" cy="388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ctr" defTabSz="584200" rtl="0" latinLnBrk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947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39281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83780" marR="0" indent="-472281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28280" marR="0" indent="-472280" algn="l" defTabSz="584200" rtl="0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45000"/>
              <a:buFont typeface="Helvetica"/>
              <a:buChar char="•"/>
              <a:tabLst/>
              <a:defRPr sz="3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2020.0</a:t>
            </a:r>
            <a:r>
              <a:rPr lang="en-US" altLang="ko-KR" dirty="0"/>
              <a:t>8</a:t>
            </a:r>
            <a:r>
              <a:rPr lang="en-US" dirty="0"/>
              <a:t>.</a:t>
            </a:r>
            <a:r>
              <a:rPr lang="en-US" altLang="ko-KR" dirty="0"/>
              <a:t>12</a:t>
            </a:r>
            <a:endParaRPr lang="en-US" dirty="0"/>
          </a:p>
          <a:p>
            <a:pPr hangingPunct="1"/>
            <a:endParaRPr lang="en-US" dirty="0"/>
          </a:p>
          <a:p>
            <a:pPr hangingPunct="1"/>
            <a:r>
              <a:rPr lang="en-US" dirty="0" err="1"/>
              <a:t>Youngjo</a:t>
            </a:r>
            <a:r>
              <a:rPr lang="en-US" dirty="0"/>
              <a:t> Cha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Mobile &amp; Network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29276164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B804F-0BB6-E44F-815F-E7E3B4F3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4AA2D-1A5D-D34F-BE7D-48E39CBF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 err="1"/>
              <a:t>batch_size</a:t>
            </a:r>
            <a:r>
              <a:rPr kumimoji="1" lang="en-US" altLang="ko-Kore-KR" b="0" dirty="0"/>
              <a:t> = 128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nb_classes</a:t>
            </a:r>
            <a:r>
              <a:rPr kumimoji="1" lang="en-US" altLang="ko-Kore-KR" b="0" dirty="0"/>
              <a:t> = 10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np_epoch</a:t>
            </a:r>
            <a:r>
              <a:rPr kumimoji="1" lang="en-US" altLang="ko-Kore-KR" b="0" dirty="0"/>
              <a:t> = 12</a:t>
            </a:r>
          </a:p>
          <a:p>
            <a:endParaRPr kumimoji="1" lang="en-US" altLang="ko-Kore-KR" b="0" dirty="0"/>
          </a:p>
          <a:p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 = 28, 28 # input image dimensions</a:t>
            </a:r>
            <a:br>
              <a:rPr lang="en" altLang="ko-Kore-KR" b="0" dirty="0"/>
            </a:br>
            <a:r>
              <a:rPr lang="en" altLang="ko-Kore-KR" b="0" dirty="0" err="1"/>
              <a:t>nb_filters</a:t>
            </a:r>
            <a:r>
              <a:rPr lang="en" altLang="ko-Kore-KR" b="0" dirty="0"/>
              <a:t> = 32 # number of filters</a:t>
            </a:r>
            <a:br>
              <a:rPr lang="en" altLang="ko-Kore-KR" b="0" dirty="0"/>
            </a:br>
            <a:r>
              <a:rPr lang="en" altLang="ko-Kore-KR" b="0" dirty="0" err="1"/>
              <a:t>pool_size</a:t>
            </a:r>
            <a:r>
              <a:rPr lang="en" altLang="ko-Kore-KR" b="0" dirty="0"/>
              <a:t> = (2, 2) # pooling area size (max pooling)</a:t>
            </a:r>
            <a:br>
              <a:rPr lang="en" altLang="ko-Kore-KR" b="0" dirty="0"/>
            </a:br>
            <a:r>
              <a:rPr lang="en" altLang="ko-Kore-KR" b="0" dirty="0" err="1"/>
              <a:t>kernel_size</a:t>
            </a:r>
            <a:r>
              <a:rPr lang="en" altLang="ko-Kore-KR" b="0" dirty="0"/>
              <a:t> = (3, 3) # kernel size</a:t>
            </a:r>
          </a:p>
          <a:p>
            <a:endParaRPr lang="en" altLang="ko-Kore-KR" b="0" dirty="0"/>
          </a:p>
          <a:p>
            <a:r>
              <a:rPr lang="en" altLang="ko-Kore-KR" b="0" dirty="0"/>
              <a:t>(</a:t>
            </a:r>
            <a:r>
              <a:rPr lang="en" altLang="ko-Kore-KR" b="0" dirty="0" err="1"/>
              <a:t>X_train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y_train</a:t>
            </a:r>
            <a:r>
              <a:rPr lang="en" altLang="ko-Kore-KR" b="0" dirty="0"/>
              <a:t>), (</a:t>
            </a:r>
            <a:r>
              <a:rPr lang="en" altLang="ko-Kore-KR" b="0" dirty="0" err="1"/>
              <a:t>X_test</a:t>
            </a:r>
            <a:r>
              <a:rPr lang="en" altLang="ko-Kore-KR" b="0" dirty="0"/>
              <a:t>, </a:t>
            </a:r>
            <a:r>
              <a:rPr lang="en" altLang="ko-Kore-KR" b="0" dirty="0" err="1"/>
              <a:t>y_test</a:t>
            </a:r>
            <a:r>
              <a:rPr lang="en" altLang="ko-Kore-KR" b="0" dirty="0"/>
              <a:t>) = </a:t>
            </a:r>
            <a:r>
              <a:rPr lang="en" altLang="ko-Kore-KR" b="0" dirty="0" err="1"/>
              <a:t>mnist.load_data</a:t>
            </a:r>
            <a:r>
              <a:rPr lang="en" altLang="ko-Kore-KR" b="0" dirty="0"/>
              <a:t>()</a:t>
            </a:r>
            <a:br>
              <a:rPr lang="en" altLang="ko-Kore-KR" b="0" dirty="0"/>
            </a:br>
            <a:br>
              <a:rPr lang="en" altLang="ko-Kore-KR" b="0" dirty="0"/>
            </a:br>
            <a:endParaRPr kumimoji="1" lang="en-US" altLang="ko-Kore-KR" b="0" dirty="0"/>
          </a:p>
          <a:p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9282947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425EF-81A7-3D43-9F9E-BC0F37BD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FC1A1-8FB7-384D-AFD7-907A426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0E486F-EDD9-0840-A111-94DF189F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84" y="2114550"/>
            <a:ext cx="5046191" cy="5770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0AC98-E38B-DA43-9FF4-90FB2C234F0D}"/>
              </a:ext>
            </a:extLst>
          </p:cNvPr>
          <p:cNvSpPr txBox="1"/>
          <p:nvPr/>
        </p:nvSpPr>
        <p:spPr>
          <a:xfrm>
            <a:off x="5412260" y="3186859"/>
            <a:ext cx="37564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= 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Wx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+ b</a:t>
            </a:r>
            <a:endParaRPr kumimoji="0" lang="ko-Kore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C4472-3E82-8F40-A204-ECA79B170DFA}"/>
              </a:ext>
            </a:extLst>
          </p:cNvPr>
          <p:cNvSpPr txBox="1"/>
          <p:nvPr/>
        </p:nvSpPr>
        <p:spPr>
          <a:xfrm>
            <a:off x="8242986" y="3186859"/>
            <a:ext cx="31139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= 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ReLu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(</a:t>
            </a:r>
            <a:r>
              <a:rPr kumimoji="0" lang="en-US" altLang="ko-Kore-K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Wx+b</a:t>
            </a:r>
            <a:r>
              <a:rPr kumimoji="0" lang="en-US" altLang="ko-Kore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)</a:t>
            </a:r>
            <a:endParaRPr kumimoji="0" lang="ko-Kore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02853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16587-F826-4745-B37E-02FFEBF6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7F468-4370-0943-A22E-45556110B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X_train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X_train.reshape</a:t>
            </a:r>
            <a:r>
              <a:rPr lang="en" altLang="ko-Kore-KR" b="0" dirty="0"/>
              <a:t>(</a:t>
            </a:r>
            <a:r>
              <a:rPr lang="en" altLang="ko-Kore-KR" b="0" dirty="0" err="1"/>
              <a:t>X_train.shape</a:t>
            </a:r>
            <a:r>
              <a:rPr lang="en" altLang="ko-Kore-KR" b="0" dirty="0"/>
              <a:t>[0], 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X_test.reshape</a:t>
            </a:r>
            <a:r>
              <a:rPr lang="en" altLang="ko-Kore-KR" b="0" dirty="0"/>
              <a:t>(</a:t>
            </a:r>
            <a:r>
              <a:rPr lang="en" altLang="ko-Kore-KR" b="0" dirty="0" err="1"/>
              <a:t>X_test.shape</a:t>
            </a:r>
            <a:r>
              <a:rPr lang="en" altLang="ko-Kore-KR" b="0" dirty="0"/>
              <a:t>[0], 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  <a:br>
              <a:rPr lang="en" altLang="ko-Kore-KR" b="0" dirty="0"/>
            </a:br>
            <a:r>
              <a:rPr lang="en" altLang="ko-Kore-KR" b="0" dirty="0" err="1"/>
              <a:t>input_shape</a:t>
            </a:r>
            <a:r>
              <a:rPr lang="en" altLang="ko-Kore-KR" b="0" dirty="0"/>
              <a:t> = (</a:t>
            </a:r>
            <a:r>
              <a:rPr lang="en" altLang="ko-Kore-KR" b="0" dirty="0" err="1"/>
              <a:t>img_rows</a:t>
            </a:r>
            <a:r>
              <a:rPr lang="en" altLang="ko-Kore-KR" b="0" dirty="0"/>
              <a:t>, </a:t>
            </a:r>
            <a:r>
              <a:rPr lang="en" altLang="ko-Kore-KR" b="0" dirty="0" err="1"/>
              <a:t>img_cols</a:t>
            </a:r>
            <a:r>
              <a:rPr lang="en" altLang="ko-Kore-KR" b="0" dirty="0"/>
              <a:t>, 1)</a:t>
            </a:r>
          </a:p>
          <a:p>
            <a:endParaRPr lang="en" altLang="ko-Kore-KR" b="0" dirty="0"/>
          </a:p>
          <a:p>
            <a:r>
              <a:rPr lang="en" altLang="ko-Kore-KR" b="0" dirty="0" err="1"/>
              <a:t>X_train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X_train.astype</a:t>
            </a:r>
            <a:r>
              <a:rPr lang="en" altLang="ko-Kore-KR" b="0" dirty="0"/>
              <a:t>('float32')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= </a:t>
            </a:r>
            <a:r>
              <a:rPr lang="en" altLang="ko-Kore-KR" b="0" dirty="0" err="1"/>
              <a:t>X_test.astype</a:t>
            </a:r>
            <a:r>
              <a:rPr lang="en" altLang="ko-Kore-KR" b="0" dirty="0"/>
              <a:t>('float32')</a:t>
            </a:r>
            <a:br>
              <a:rPr lang="en" altLang="ko-Kore-KR" b="0" dirty="0"/>
            </a:br>
            <a:r>
              <a:rPr lang="en" altLang="ko-Kore-KR" b="0" dirty="0" err="1"/>
              <a:t>X_train</a:t>
            </a:r>
            <a:r>
              <a:rPr lang="en" altLang="ko-Kore-KR" b="0" dirty="0"/>
              <a:t> /= 255</a:t>
            </a:r>
            <a:br>
              <a:rPr lang="en" altLang="ko-Kore-KR" b="0" dirty="0"/>
            </a:br>
            <a:r>
              <a:rPr lang="en" altLang="ko-Kore-KR" b="0" dirty="0" err="1"/>
              <a:t>X_test</a:t>
            </a:r>
            <a:r>
              <a:rPr lang="en" altLang="ko-Kore-KR" b="0" dirty="0"/>
              <a:t> /= 255</a:t>
            </a:r>
            <a:br>
              <a:rPr lang="en" altLang="ko-Kore-KR" b="0" dirty="0"/>
            </a:br>
            <a:endParaRPr kumimoji="1" lang="ko-Kore-KR" altLang="en-US" b="0" dirty="0"/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6D21E5A5-7F39-2647-9194-A5A0661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87" y="6794842"/>
            <a:ext cx="7427713" cy="16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7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EA6B-21E4-1C45-AE00-EE74E9CD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ADA97-B1EB-A04E-BC73-F537BB994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Conv2D</a:t>
            </a:r>
            <a:r>
              <a:rPr lang="en" altLang="ko-Kore-KR" b="0" dirty="0"/>
              <a:t>(</a:t>
            </a:r>
            <a:r>
              <a:rPr lang="en" altLang="ko-Kore-KR" b="0" dirty="0" err="1"/>
              <a:t>nb_filters</a:t>
            </a:r>
            <a:r>
              <a:rPr lang="en" altLang="ko-Kore-KR" b="0" dirty="0"/>
              <a:t>, </a:t>
            </a:r>
            <a:r>
              <a:rPr lang="en" altLang="ko-Kore-KR" b="0" dirty="0" err="1"/>
              <a:t>kernel_size</a:t>
            </a:r>
            <a:r>
              <a:rPr lang="en" altLang="ko-Kore-KR" b="0" dirty="0"/>
              <a:t>, padding='valid', 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=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dirty="0" err="1"/>
              <a:t>relu</a:t>
            </a:r>
            <a:r>
              <a:rPr lang="en" altLang="ko-Kore-KR" b="0" dirty="0"/>
              <a:t>'))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Conv2D</a:t>
            </a:r>
            <a:r>
              <a:rPr lang="en" altLang="ko-Kore-KR" b="0" dirty="0"/>
              <a:t>(</a:t>
            </a:r>
            <a:r>
              <a:rPr lang="en" altLang="ko-Kore-KR" b="0" dirty="0" err="1"/>
              <a:t>nb_filters</a:t>
            </a:r>
            <a:r>
              <a:rPr lang="en" altLang="ko-Kore-KR" b="0" dirty="0"/>
              <a:t>, </a:t>
            </a:r>
            <a:r>
              <a:rPr lang="en" altLang="ko-Kore-KR" b="0" dirty="0" err="1"/>
              <a:t>kernel_size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b="0" dirty="0" err="1"/>
              <a:t>relu</a:t>
            </a:r>
            <a:r>
              <a:rPr lang="en" altLang="ko-Kore-KR" b="0" dirty="0"/>
              <a:t>'))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MaxPool2D</a:t>
            </a:r>
            <a:r>
              <a:rPr lang="en" altLang="ko-Kore-KR" b="0" dirty="0"/>
              <a:t>(</a:t>
            </a:r>
            <a:r>
              <a:rPr lang="en" altLang="ko-Kore-KR" b="0" dirty="0" err="1"/>
              <a:t>pool_size</a:t>
            </a:r>
            <a:r>
              <a:rPr lang="en" altLang="ko-Kore-KR" b="0" dirty="0"/>
              <a:t>=</a:t>
            </a:r>
            <a:r>
              <a:rPr lang="en" altLang="ko-Kore-KR" b="0" dirty="0" err="1"/>
              <a:t>pool_size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Dropout</a:t>
            </a:r>
            <a:r>
              <a:rPr lang="en" altLang="ko-Kore-KR" b="0" dirty="0"/>
              <a:t>(0.25))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81805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0E11-9396-F846-84BB-5E2DBEDD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ED775-4632-4440-A304-DA88F47BD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dirty="0"/>
              <a:t>Flatten</a:t>
            </a:r>
            <a:r>
              <a:rPr lang="en" altLang="ko-Kore-KR" b="0" dirty="0"/>
              <a:t>())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(Dense(128))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(Dropout(0.5))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(Dense(</a:t>
            </a:r>
            <a:r>
              <a:rPr lang="en" altLang="ko-Kore-KR" b="0" dirty="0" err="1"/>
              <a:t>nb_classes</a:t>
            </a:r>
            <a:r>
              <a:rPr lang="en" altLang="ko-Kore-KR" b="0" dirty="0"/>
              <a:t>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</a:t>
            </a:r>
            <a:r>
              <a:rPr lang="en" altLang="ko-Kore-KR" dirty="0"/>
              <a:t>'</a:t>
            </a:r>
            <a:r>
              <a:rPr lang="en" altLang="ko-Kore-KR" dirty="0" err="1"/>
              <a:t>softmax</a:t>
            </a:r>
            <a:r>
              <a:rPr lang="en" altLang="ko-Kore-KR" dirty="0"/>
              <a:t>'</a:t>
            </a:r>
            <a:r>
              <a:rPr lang="en" altLang="ko-Kore-KR" b="0" dirty="0"/>
              <a:t>))</a:t>
            </a:r>
            <a:endParaRPr kumimoji="1" lang="ko-Kore-KR" altLang="en-US" b="0" dirty="0"/>
          </a:p>
        </p:txBody>
      </p:sp>
      <p:pic>
        <p:nvPicPr>
          <p:cNvPr id="1026" name="Picture 2" descr="Keras Flatten ">
            <a:extLst>
              <a:ext uri="{FF2B5EF4-FFF2-40B4-BE49-F238E27FC236}">
                <a16:creationId xmlns:a16="http://schemas.microsoft.com/office/drawing/2014/main" id="{CEEA846F-E5C1-054E-A6F3-79B48C21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31" y="4876800"/>
            <a:ext cx="6614469" cy="40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563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2D96-5708-1546-AE9A-2DD5BEE3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11 : CNN_MNIST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232191-C399-1643-A7FB-3A3E7C587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model.compile</a:t>
            </a:r>
            <a:r>
              <a:rPr lang="en" altLang="ko-Kore-KR" b="0" dirty="0"/>
              <a:t>(loss='</a:t>
            </a:r>
            <a:r>
              <a:rPr lang="en" altLang="ko-Kore-KR" b="0" dirty="0" err="1"/>
              <a:t>categorical_crossentropy</a:t>
            </a:r>
            <a:r>
              <a:rPr lang="en" altLang="ko-Kore-KR" b="0" dirty="0"/>
              <a:t>',</a:t>
            </a:r>
            <a:br>
              <a:rPr lang="en" altLang="ko-Kore-KR" b="0" dirty="0"/>
            </a:br>
            <a:r>
              <a:rPr lang="en" altLang="ko-Kore-KR" b="0" dirty="0"/>
              <a:t>              optimizer='</a:t>
            </a:r>
            <a:r>
              <a:rPr lang="en" altLang="ko-Kore-KR" b="0" dirty="0" err="1"/>
              <a:t>adadelta</a:t>
            </a:r>
            <a:r>
              <a:rPr lang="en" altLang="ko-Kore-KR" b="0" dirty="0"/>
              <a:t>',</a:t>
            </a:r>
            <a:br>
              <a:rPr lang="en" altLang="ko-Kore-KR" b="0" dirty="0"/>
            </a:br>
            <a:r>
              <a:rPr lang="en" altLang="ko-Kore-KR" b="0" dirty="0"/>
              <a:t>              metrics=['accuracy'])</a:t>
            </a:r>
            <a:br>
              <a:rPr lang="en" altLang="ko-Kore-KR" b="0" dirty="0"/>
            </a:br>
            <a:br>
              <a:rPr lang="en" altLang="ko-Kore-KR" b="0" dirty="0"/>
            </a:br>
            <a:r>
              <a:rPr lang="en" altLang="ko-Kore-KR" b="0" dirty="0" err="1"/>
              <a:t>model.fit</a:t>
            </a:r>
            <a:r>
              <a:rPr lang="en" altLang="ko-Kore-KR" b="0" dirty="0"/>
              <a:t>(</a:t>
            </a:r>
            <a:r>
              <a:rPr lang="en" altLang="ko-Kore-KR" b="0" dirty="0" err="1"/>
              <a:t>X_train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Y_train</a:t>
            </a:r>
            <a:r>
              <a:rPr lang="en" altLang="ko-Kore-KR" b="0" dirty="0"/>
              <a:t>, </a:t>
            </a:r>
            <a:r>
              <a:rPr lang="en" altLang="ko-Kore-KR" b="0" dirty="0" err="1"/>
              <a:t>batch_size</a:t>
            </a:r>
            <a:r>
              <a:rPr lang="en" altLang="ko-Kore-KR" b="0" dirty="0"/>
              <a:t>=</a:t>
            </a:r>
            <a:r>
              <a:rPr lang="en" altLang="ko-Kore-KR" b="0" dirty="0" err="1"/>
              <a:t>batch_size</a:t>
            </a:r>
            <a:r>
              <a:rPr lang="en" altLang="ko-Kore-KR" b="0" dirty="0"/>
              <a:t>, epochs=</a:t>
            </a:r>
            <a:r>
              <a:rPr lang="en" altLang="ko-Kore-KR" b="0" dirty="0" err="1"/>
              <a:t>np_epoch</a:t>
            </a:r>
            <a:r>
              <a:rPr lang="en" altLang="ko-Kore-KR" b="0" dirty="0"/>
              <a:t>,</a:t>
            </a:r>
            <a:br>
              <a:rPr lang="en" altLang="ko-Kore-KR" b="0" dirty="0"/>
            </a:br>
            <a:r>
              <a:rPr lang="en" altLang="ko-Kore-KR" b="0" dirty="0"/>
              <a:t>          verbose=1, </a:t>
            </a:r>
            <a:r>
              <a:rPr lang="en" altLang="ko-Kore-KR" b="0" dirty="0" err="1"/>
              <a:t>validation_data</a:t>
            </a:r>
            <a:r>
              <a:rPr lang="en" altLang="ko-Kore-KR" b="0" dirty="0"/>
              <a:t>=(</a:t>
            </a:r>
            <a:r>
              <a:rPr lang="en" altLang="ko-Kore-KR" b="0" dirty="0" err="1"/>
              <a:t>X_test</a:t>
            </a:r>
            <a:r>
              <a:rPr lang="en" altLang="ko-Kore-KR" b="0" dirty="0"/>
              <a:t>, </a:t>
            </a:r>
            <a:r>
              <a:rPr lang="en" altLang="ko-Kore-KR" b="0" dirty="0" err="1"/>
              <a:t>Y_test</a:t>
            </a:r>
            <a:r>
              <a:rPr lang="en" altLang="ko-Kore-KR" b="0" dirty="0"/>
              <a:t>))</a:t>
            </a:r>
            <a:endParaRPr kumimoji="1" lang="ko-Kore-KR" altLang="en-US" b="0" dirty="0"/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7B7FF136-8A95-5647-A5A5-F4776EE0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04" y="7142892"/>
            <a:ext cx="7706496" cy="12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60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6666-0AC6-F542-AF2C-96B27246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2578A-3693-974A-8B7F-9A57C287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sample = “</a:t>
            </a:r>
            <a:r>
              <a:rPr kumimoji="1" lang="en-US" altLang="ko-Kore-KR" dirty="0" err="1"/>
              <a:t>hihello</a:t>
            </a:r>
            <a:r>
              <a:rPr kumimoji="1" lang="en-US" altLang="ko-Kore-KR" b="0" dirty="0"/>
              <a:t>”</a:t>
            </a:r>
          </a:p>
          <a:p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 = list(set(sample) # =&gt; {‘I’, ‘e’, ‘h’, ‘l’, ‘o’}</a:t>
            </a:r>
          </a:p>
          <a:p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 = {w: I for I, w in enumerate(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)}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 = sample[:-1] 			#</a:t>
            </a:r>
            <a:r>
              <a:rPr kumimoji="1" lang="en-US" altLang="ko-Kore-KR" b="0" dirty="0" err="1"/>
              <a:t>hihell</a:t>
            </a:r>
            <a:endParaRPr kumimoji="1" lang="en-US" altLang="ko-Kore-KR" b="0" dirty="0"/>
          </a:p>
          <a:p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 = sample[1:]			 #</a:t>
            </a:r>
            <a:r>
              <a:rPr kumimoji="1" lang="en-US" altLang="ko-Kore-KR" b="0" dirty="0" err="1"/>
              <a:t>ihello</a:t>
            </a:r>
            <a:endParaRPr kumimoji="1" lang="en-US" altLang="ko-Kore-KR" b="0" dirty="0"/>
          </a:p>
          <a:p>
            <a:endParaRPr kumimoji="1" lang="en-US" altLang="ko-Kore-KR" b="0" dirty="0"/>
          </a:p>
          <a:p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/>
              <a:t>timesteps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744824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19F96-0195-EE4F-BE9B-21F11903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6DF6F3-3BD0-7A4E-ABE5-4247DABB1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# char to index</a:t>
            </a:r>
          </a:p>
          <a:p>
            <a:r>
              <a:rPr kumimoji="1" lang="en-US" altLang="ko-Kore-KR" b="0" dirty="0"/>
              <a:t>x = [</a:t>
            </a:r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[c] for c in 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]</a:t>
            </a:r>
          </a:p>
          <a:p>
            <a:r>
              <a:rPr kumimoji="1" lang="en-US" altLang="ko-Kore-KR" b="0" dirty="0"/>
              <a:t>y = [</a:t>
            </a:r>
            <a:r>
              <a:rPr kumimoji="1" lang="en-US" altLang="ko-Kore-KR" b="0" dirty="0" err="1"/>
              <a:t>char_dic</a:t>
            </a:r>
            <a:r>
              <a:rPr kumimoji="1" lang="en-US" altLang="ko-Kore-KR" b="0" dirty="0"/>
              <a:t>[c] for c in </a:t>
            </a:r>
            <a:r>
              <a:rPr kumimoji="1" lang="en-US" altLang="ko-Kore-KR" b="0" dirty="0" err="1"/>
              <a:t>y_str</a:t>
            </a:r>
            <a:r>
              <a:rPr kumimoji="1" lang="en-US" altLang="ko-Kore-KR" b="0" dirty="0"/>
              <a:t>]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/>
              <a:t># </a:t>
            </a:r>
            <a:r>
              <a:rPr kumimoji="1" lang="en-US" altLang="ko-Kore-KR" dirty="0"/>
              <a:t>one-hot encoding</a:t>
            </a:r>
          </a:p>
          <a:p>
            <a:r>
              <a:rPr kumimoji="1" lang="en-US" altLang="ko-Kore-KR" b="0" dirty="0"/>
              <a:t>x = </a:t>
            </a:r>
            <a:r>
              <a:rPr kumimoji="1" lang="en-US" altLang="ko-Kore-KR" b="0" dirty="0" err="1"/>
              <a:t>np_utils.to_categorical</a:t>
            </a:r>
            <a:r>
              <a:rPr kumimoji="1" lang="en-US" altLang="ko-Kore-KR" b="0" dirty="0"/>
              <a:t>(x, 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=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)</a:t>
            </a:r>
          </a:p>
          <a:p>
            <a:r>
              <a:rPr kumimoji="1" lang="en-US" altLang="ko-Kore-KR" b="0" dirty="0"/>
              <a:t># reshape X to b [samples, time steps, features]</a:t>
            </a:r>
          </a:p>
          <a:p>
            <a:r>
              <a:rPr kumimoji="1" lang="en-US" altLang="ko-Kore-KR" b="0" dirty="0"/>
              <a:t>x = </a:t>
            </a:r>
            <a:r>
              <a:rPr kumimoji="1" lang="en-US" altLang="ko-Kore-KR" b="0" dirty="0" err="1"/>
              <a:t>np.reshape</a:t>
            </a:r>
            <a:r>
              <a:rPr kumimoji="1" lang="en-US" altLang="ko-Kore-KR" b="0" dirty="0"/>
              <a:t>(x, (-1, </a:t>
            </a:r>
            <a:r>
              <a:rPr kumimoji="1" lang="en-US" altLang="ko-Kore-KR" b="0" dirty="0" err="1"/>
              <a:t>len</a:t>
            </a:r>
            <a:r>
              <a:rPr kumimoji="1" lang="en-US" altLang="ko-Kore-KR" b="0" dirty="0"/>
              <a:t>(x), </a:t>
            </a:r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))</a:t>
            </a:r>
          </a:p>
          <a:p>
            <a:endParaRPr kumimoji="1" lang="en-US" altLang="ko-Kore-KR" b="0" dirty="0"/>
          </a:p>
          <a:p>
            <a:r>
              <a:rPr kumimoji="1" lang="en-US" altLang="ko-Kore-KR" b="0" dirty="0"/>
              <a:t>same for y</a:t>
            </a:r>
          </a:p>
          <a:p>
            <a:endParaRPr kumimoji="1" lang="en-US" altLang="ko-Kore-KR" b="0" dirty="0"/>
          </a:p>
          <a:p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37930263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D160B-9437-624E-94E8-F20842C8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85126-BD61-2544-945C-4B2CC046A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model = Sequential()</a:t>
            </a:r>
          </a:p>
          <a:p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</a:t>
            </a:r>
            <a:r>
              <a:rPr kumimoji="1" lang="en-US" altLang="ko-Kore-KR" dirty="0"/>
              <a:t>LSTM</a:t>
            </a:r>
            <a:r>
              <a:rPr kumimoji="1" lang="en-US" altLang="ko-Kore-KR" b="0" dirty="0"/>
              <a:t>(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, </a:t>
            </a:r>
            <a:r>
              <a:rPr kumimoji="1" lang="en-US" altLang="ko-Kore-KR" b="0" dirty="0" err="1"/>
              <a:t>input_shape</a:t>
            </a:r>
            <a:r>
              <a:rPr kumimoji="1" lang="en-US" altLang="ko-Kore-KR" b="0" dirty="0"/>
              <a:t>=(</a:t>
            </a:r>
          </a:p>
          <a:p>
            <a:pPr marL="0" indent="0">
              <a:buNone/>
            </a:pPr>
            <a:r>
              <a:rPr kumimoji="1" lang="en-US" altLang="ko-Kore-KR" b="0" dirty="0"/>
              <a:t>			timesteps, </a:t>
            </a:r>
            <a:r>
              <a:rPr kumimoji="1" lang="en-US" altLang="ko-Kore-KR" b="0" dirty="0" err="1"/>
              <a:t>data_dim</a:t>
            </a:r>
            <a:r>
              <a:rPr kumimoji="1" lang="en-US" altLang="ko-Kore-KR" b="0" dirty="0"/>
              <a:t>), </a:t>
            </a:r>
            <a:r>
              <a:rPr kumimoji="1" lang="en-US" altLang="ko-Kore-KR" b="0" dirty="0" err="1"/>
              <a:t>return_seuquences</a:t>
            </a:r>
            <a:r>
              <a:rPr kumimoji="1" lang="en-US" altLang="ko-Kore-KR" b="0" dirty="0"/>
              <a:t>=True))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</a:t>
            </a:r>
            <a:r>
              <a:rPr kumimoji="1" lang="en-US" altLang="ko-Kore-KR" dirty="0" err="1"/>
              <a:t>TimeDistributed</a:t>
            </a:r>
            <a:r>
              <a:rPr kumimoji="1" lang="en-US" altLang="ko-Kore-KR" b="0" dirty="0"/>
              <a:t>(Dense(</a:t>
            </a:r>
            <a:r>
              <a:rPr kumimoji="1" lang="en-US" altLang="ko-Kore-KR" b="0" dirty="0" err="1"/>
              <a:t>num_classes</a:t>
            </a:r>
            <a:r>
              <a:rPr kumimoji="1" lang="en-US" altLang="ko-Kore-KR" b="0" dirty="0"/>
              <a:t>)))</a:t>
            </a:r>
          </a:p>
          <a:p>
            <a:pPr marL="0" indent="0">
              <a:buNone/>
            </a:pPr>
            <a:r>
              <a:rPr kumimoji="1" lang="en-US" altLang="ko-Kore-KR" b="0" dirty="0"/>
              <a:t>	</a:t>
            </a:r>
            <a:r>
              <a:rPr kumimoji="1" lang="en-US" altLang="ko-Kore-KR" b="0" dirty="0" err="1"/>
              <a:t>model.add</a:t>
            </a:r>
            <a:r>
              <a:rPr kumimoji="1" lang="en-US" altLang="ko-Kore-KR" b="0" dirty="0"/>
              <a:t>(Activation(‘</a:t>
            </a:r>
            <a:r>
              <a:rPr kumimoji="1" lang="en-US" altLang="ko-Kore-KR" dirty="0" err="1"/>
              <a:t>softmax</a:t>
            </a:r>
            <a:r>
              <a:rPr kumimoji="1" lang="en-US" altLang="ko-Kore-KR" b="0" dirty="0"/>
              <a:t>’))</a:t>
            </a:r>
          </a:p>
          <a:p>
            <a:pPr marL="0" indent="0">
              <a:buNone/>
            </a:pPr>
            <a:r>
              <a:rPr kumimoji="1" lang="en-US" altLang="ko-Kore-KR" b="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9909999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13CB5-A46E-6F47-9D6A-D756A2F6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44CA08-93D4-204D-952D-BCD94D1CF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 err="1"/>
              <a:t>plot_model</a:t>
            </a:r>
            <a:r>
              <a:rPr kumimoji="1" lang="en-US" altLang="ko-Kore-KR" b="0" dirty="0"/>
              <a:t>(model, </a:t>
            </a:r>
            <a:r>
              <a:rPr kumimoji="1" lang="en-US" altLang="ko-Kore-KR" b="0" dirty="0" err="1"/>
              <a:t>to_file</a:t>
            </a:r>
            <a:r>
              <a:rPr kumimoji="1" lang="en-US" altLang="ko-Kore-KR" b="0" dirty="0"/>
              <a:t>=</a:t>
            </a:r>
            <a:r>
              <a:rPr kumimoji="1" lang="en-US" altLang="ko-Kore-KR" b="0" dirty="0" err="1"/>
              <a:t>os.path.basename</a:t>
            </a:r>
            <a:r>
              <a:rPr kumimoji="1" lang="en-US" altLang="ko-Kore-KR" b="0" dirty="0"/>
              <a:t>(__file__) + ‘.</a:t>
            </a:r>
            <a:r>
              <a:rPr kumimoji="1" lang="en-US" altLang="ko-Kore-KR" b="0" dirty="0" err="1"/>
              <a:t>png</a:t>
            </a:r>
            <a:r>
              <a:rPr kumimoji="1" lang="en-US" altLang="ko-Kore-KR" b="0" dirty="0"/>
              <a:t>’, </a:t>
            </a:r>
            <a:r>
              <a:rPr kumimoji="1" lang="en-US" altLang="ko-Kore-KR" b="0" dirty="0" err="1"/>
              <a:t>show_shapes</a:t>
            </a:r>
            <a:r>
              <a:rPr kumimoji="1" lang="en-US" altLang="ko-Kore-KR" b="0" dirty="0"/>
              <a:t>=True)</a:t>
            </a:r>
            <a:endParaRPr kumimoji="1" lang="ko-Kore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A627C-F438-F647-8A92-7550A4F6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2879435"/>
            <a:ext cx="8039100" cy="59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03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57ED5-5344-F245-914B-417A803A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FF5EA4-18CD-6B4A-A2A3-2D0841EF5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0" dirty="0"/>
              <a:t>predictions = </a:t>
            </a:r>
            <a:r>
              <a:rPr kumimoji="1" lang="en-US" altLang="ko-Kore-KR" b="0" dirty="0" err="1"/>
              <a:t>model.predict</a:t>
            </a:r>
            <a:r>
              <a:rPr kumimoji="1" lang="en-US" altLang="ko-Kore-KR" b="0" dirty="0"/>
              <a:t>(x, verbose=0)</a:t>
            </a:r>
          </a:p>
          <a:p>
            <a:r>
              <a:rPr kumimoji="1" lang="en-US" altLang="ko-Kore-KR" b="0" dirty="0"/>
              <a:t>for I, prediction in enumerate(predictions):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print(prediction)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 = </a:t>
            </a:r>
            <a:r>
              <a:rPr kumimoji="1" lang="en-US" altLang="ko-Kore-KR" b="0" dirty="0" err="1"/>
              <a:t>np.argmax</a:t>
            </a:r>
            <a:r>
              <a:rPr kumimoji="1" lang="en-US" altLang="ko-Kore-KR" b="0" dirty="0"/>
              <a:t>(x[</a:t>
            </a:r>
            <a:r>
              <a:rPr kumimoji="1" lang="en-US" altLang="ko-Kore-KR" b="0" dirty="0" err="1"/>
              <a:t>i</a:t>
            </a:r>
            <a:r>
              <a:rPr kumimoji="1" lang="en-US" altLang="ko-Kore-KR" b="0" dirty="0"/>
              <a:t>], axis=1)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 = [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[j] for j in 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]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</a:t>
            </a:r>
            <a:r>
              <a:rPr kumimoji="1" lang="en-US" altLang="ko-Kore-KR" b="0" dirty="0" err="1"/>
              <a:t>x_index</a:t>
            </a:r>
            <a:r>
              <a:rPr kumimoji="1" lang="en-US" altLang="ko-Kore-KR" b="0" dirty="0"/>
              <a:t>, ‘’.join(</a:t>
            </a:r>
            <a:r>
              <a:rPr kumimoji="1" lang="en-US" altLang="ko-Kore-KR" b="0" dirty="0" err="1"/>
              <a:t>x_str</a:t>
            </a:r>
            <a:r>
              <a:rPr kumimoji="1" lang="en-US" altLang="ko-Kore-KR" b="0" dirty="0"/>
              <a:t>))</a:t>
            </a:r>
          </a:p>
          <a:p>
            <a:pPr marL="444499" lvl="1" indent="0">
              <a:buNone/>
            </a:pPr>
            <a:endParaRPr kumimoji="1" lang="en-US" altLang="ko-Kore-KR" b="0" dirty="0"/>
          </a:p>
          <a:p>
            <a:pPr marL="444499" lvl="1" indent="0">
              <a:buNone/>
            </a:pPr>
            <a:r>
              <a:rPr kumimoji="1" lang="en-US" altLang="ko-Kore-KR" b="0" dirty="0"/>
              <a:t>			index = </a:t>
            </a:r>
            <a:r>
              <a:rPr kumimoji="1" lang="en-US" altLang="ko-Kore-KR" b="0" dirty="0" err="1"/>
              <a:t>np.argmax</a:t>
            </a:r>
            <a:r>
              <a:rPr kumimoji="1" lang="en-US" altLang="ko-Kore-KR" b="0" dirty="0"/>
              <a:t>(prediction, axis=1)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result = [</a:t>
            </a:r>
            <a:r>
              <a:rPr kumimoji="1" lang="en-US" altLang="ko-Kore-KR" b="0" dirty="0" err="1"/>
              <a:t>char_set</a:t>
            </a:r>
            <a:r>
              <a:rPr kumimoji="1" lang="en-US" altLang="ko-Kore-KR" b="0" dirty="0"/>
              <a:t>[j] for j in index]</a:t>
            </a:r>
          </a:p>
          <a:p>
            <a:pPr marL="444499" lvl="1" indent="0">
              <a:buNone/>
            </a:pPr>
            <a:r>
              <a:rPr kumimoji="1" lang="en-US" altLang="ko-Kore-KR" b="0" dirty="0"/>
              <a:t>			print(index, ’’.join(result))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684698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15FB3-D5BE-7440-A262-328A46D0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696E5-04A5-9D46-B16D-B210EFF4A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epochs=100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epochs=500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A43885-A8DA-174A-8DC6-F1E5CB210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2" y="2497859"/>
            <a:ext cx="11821708" cy="833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EE5F3-D39F-6B4F-B015-B539C345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2" y="3713018"/>
            <a:ext cx="4416490" cy="135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B1F39F-F4BA-E949-B1A8-DFFD283E2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2" y="5975906"/>
            <a:ext cx="11315275" cy="702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C6D38C-1ACE-7441-9F6F-BA11BF6A3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2" y="7188200"/>
            <a:ext cx="4501873" cy="14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76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27DB3-04E6-E247-A906-B5A7A256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F6F8-7ADA-9948-9390-494B94763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A112C3-3DDD-4E49-BE70-AB736513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1" y="2474955"/>
            <a:ext cx="8953265" cy="4691964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B223F0A-5B30-7D46-B298-C1B04C812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876800"/>
            <a:ext cx="4104253" cy="96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B7024-01A1-A048-991D-8BA05F6E6268}"/>
              </a:ext>
            </a:extLst>
          </p:cNvPr>
          <p:cNvSpPr txBox="1"/>
          <p:nvPr/>
        </p:nvSpPr>
        <p:spPr>
          <a:xfrm>
            <a:off x="6639229" y="5759278"/>
            <a:ext cx="38305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(if stride 1)</a:t>
            </a:r>
            <a:endParaRPr kumimoji="0" lang="ko-Kore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76295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0036B-D200-F64D-B78D-D0FBB171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21C5C-55CE-5B44-870B-14A9229DE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*128, </a:t>
            </a:r>
            <a:r>
              <a:rPr lang="en" altLang="ko-Kore-KR" b="0" dirty="0" err="1"/>
              <a:t>input_shape</a:t>
            </a:r>
            <a:r>
              <a:rPr lang="en" altLang="ko-Kore-KR" b="0" dirty="0"/>
              <a:t>=(timesteps, </a:t>
            </a:r>
            <a:r>
              <a:rPr lang="en" altLang="ko-Kore-KR" b="0" dirty="0" err="1"/>
              <a:t>data_dim</a:t>
            </a:r>
            <a:r>
              <a:rPr lang="en" altLang="ko-Kore-KR" b="0" dirty="0"/>
              <a:t>),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*64,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*16,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(LSTM(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*4, </a:t>
            </a:r>
            <a:r>
              <a:rPr lang="en" altLang="ko-Kore-KR" b="0" dirty="0" err="1"/>
              <a:t>return_sequences</a:t>
            </a:r>
            <a:r>
              <a:rPr lang="en" altLang="ko-Kore-KR" b="0" dirty="0"/>
              <a:t>=True))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</a:t>
            </a:r>
            <a:r>
              <a:rPr lang="en" altLang="ko-Kore-KR" b="0" dirty="0" err="1"/>
              <a:t>TimeDistributed</a:t>
            </a:r>
            <a:r>
              <a:rPr lang="en" altLang="ko-Kore-KR" b="0" dirty="0"/>
              <a:t>(Dense(</a:t>
            </a:r>
            <a:r>
              <a:rPr lang="en" altLang="ko-Kore-KR" b="0" dirty="0" err="1"/>
              <a:t>num_classes</a:t>
            </a:r>
            <a:r>
              <a:rPr lang="en" altLang="ko-Kore-KR" b="0" dirty="0"/>
              <a:t>)))</a:t>
            </a:r>
            <a:br>
              <a:rPr lang="en" altLang="ko-Kore-KR" b="0" dirty="0"/>
            </a:br>
            <a:r>
              <a:rPr lang="en" altLang="ko-Kore-KR" b="0" dirty="0" err="1"/>
              <a:t>model.add</a:t>
            </a:r>
            <a:r>
              <a:rPr lang="en" altLang="ko-Kore-KR" b="0" dirty="0"/>
              <a:t>(Activation('</a:t>
            </a:r>
            <a:r>
              <a:rPr lang="en" altLang="ko-Kore-KR" b="0" dirty="0" err="1"/>
              <a:t>softmax</a:t>
            </a:r>
            <a:r>
              <a:rPr lang="en" altLang="ko-Kore-KR" b="0" dirty="0"/>
              <a:t>'))</a:t>
            </a:r>
            <a:endParaRPr kumimoji="1" lang="ko-Kore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57224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E7D31-669C-7945-8FB1-BC1556B2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85FBB-18A7-FD49-87F0-7CC947C92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3368E-56CB-8B42-BCEF-D25AF14A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/>
          <a:stretch/>
        </p:blipFill>
        <p:spPr>
          <a:xfrm>
            <a:off x="3640395" y="1562100"/>
            <a:ext cx="5724010" cy="773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48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8AA98-EC9D-024D-BF8A-E69E6CD0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A25E8F-775E-B741-BF90-5D331FD70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epochs=200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FC5CBD-24E2-844C-B59F-32137B90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45260"/>
            <a:ext cx="12651032" cy="739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FCCD9-0E7B-DD4B-A3F3-0696C9136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85" y="4303583"/>
            <a:ext cx="4623034" cy="11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53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8C42B-885D-DA4A-B89E-93538333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 12 : </a:t>
            </a:r>
            <a:r>
              <a:rPr kumimoji="1" lang="en-US" altLang="ko-Kore-KR" dirty="0" err="1"/>
              <a:t>RNN_hello_char</a:t>
            </a:r>
            <a:r>
              <a:rPr kumimoji="1" lang="en-US" altLang="ko-Kore-KR" dirty="0"/>
              <a:t> (acc 1.0)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D955D-6618-E944-ADB2-1617501A0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loss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A9712-55C8-334A-BC09-6BAB6BE1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85" y="1772593"/>
            <a:ext cx="9542334" cy="71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72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CD7D3-9EDF-DB49-95F9-C685807E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5F3BC-891E-2E43-9994-328DCF1E1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9B530-0135-4746-9F55-9120F9C18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821974"/>
            <a:ext cx="12320092" cy="48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13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A318B-F2E6-4349-B3FE-09EBCFF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E8103-D904-974E-A022-7709A4B0C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DEB618E-1F1E-6445-9A69-67299F162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2" y="2220612"/>
            <a:ext cx="11472156" cy="5970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1652DC-7E08-0347-B39D-5088F1BB6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49" y="6803000"/>
            <a:ext cx="6425342" cy="20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16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78A5A-1B29-5E49-BCDA-D9D26807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800" dirty="0" err="1"/>
              <a:t>lec</a:t>
            </a:r>
            <a:r>
              <a:rPr kumimoji="1" lang="en-US" altLang="ko-Kore-KR" sz="4800" dirty="0"/>
              <a:t> 11-1 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9E12B-AAE2-764B-84D7-88A56AB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5CCA4-ED10-3541-9474-D3C7791BF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2" y="3621024"/>
            <a:ext cx="7233508" cy="5102846"/>
          </a:xfrm>
          <a:prstGeom prst="rect">
            <a:avLst/>
          </a:prstGeom>
        </p:spPr>
      </p:pic>
      <p:pic>
        <p:nvPicPr>
          <p:cNvPr id="7" name="그림 6" descr="건물, 표지판이(가) 표시된 사진&#10;&#10;자동 생성된 설명">
            <a:extLst>
              <a:ext uri="{FF2B5EF4-FFF2-40B4-BE49-F238E27FC236}">
                <a16:creationId xmlns:a16="http://schemas.microsoft.com/office/drawing/2014/main" id="{A6B4C6C3-A470-F44D-A14F-DC54B1907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2" y="2216965"/>
            <a:ext cx="4505840" cy="5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39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7CEE-F372-B44C-952B-F54E065E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5400" dirty="0" err="1"/>
              <a:t>lec</a:t>
            </a:r>
            <a:r>
              <a:rPr kumimoji="1" lang="en-US" altLang="ko-Kore-KR" sz="5400" dirty="0"/>
              <a:t> 11-1 </a:t>
            </a:r>
            <a:r>
              <a:rPr kumimoji="1" lang="en-US" altLang="ko-Kore-KR" sz="5400"/>
              <a:t>CNN introduction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29258-535F-C642-BCF1-0B18B8A8E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B4B66-E471-A840-95F3-B26DA87A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83" y="1862436"/>
            <a:ext cx="10875291" cy="6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16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949BC-9894-FA47-A36E-55E6D338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19F22-C6BE-084F-AD69-C4D69BEF0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실내, 사진, 테이블, 방이(가) 표시된 사진&#10;&#10;자동 생성된 설명">
            <a:extLst>
              <a:ext uri="{FF2B5EF4-FFF2-40B4-BE49-F238E27FC236}">
                <a16:creationId xmlns:a16="http://schemas.microsoft.com/office/drawing/2014/main" id="{FDA2B40D-9BB1-A340-A987-83DDD4AA0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31" y="1817677"/>
            <a:ext cx="8706538" cy="693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05AE43-3DE6-A748-87B3-42B528AB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7795880"/>
            <a:ext cx="3420248" cy="5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77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9A0D2-F91E-EA40-852C-E5AAF0AC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lec</a:t>
            </a:r>
            <a:r>
              <a:rPr kumimoji="1" lang="en-US" altLang="ko-Kore-KR" dirty="0"/>
              <a:t> 11-2 Max Pooling and others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ABCE6-A8D6-AF46-B7EE-79B15C117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E0F2E2C-2FAB-3440-8BBF-65B4C2F84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24" y="1822450"/>
            <a:ext cx="10767818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3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18681</TotalTime>
  <Words>1757</Words>
  <Application>Microsoft Macintosh PowerPoint</Application>
  <PresentationFormat>사용자 지정</PresentationFormat>
  <Paragraphs>184</Paragraphs>
  <Slides>33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맑은 고딕</vt:lpstr>
      <vt:lpstr>Arial</vt:lpstr>
      <vt:lpstr>Helvetica</vt:lpstr>
      <vt:lpstr>Helvetica Neue</vt:lpstr>
      <vt:lpstr>Helvetica Neue Light</vt:lpstr>
      <vt:lpstr>Helvetica Neue Medium</vt:lpstr>
      <vt:lpstr>Helvetica Neue Thin</vt:lpstr>
      <vt:lpstr>Times New Roman</vt:lpstr>
      <vt:lpstr>Trebuchet MS</vt:lpstr>
      <vt:lpstr>White</vt:lpstr>
      <vt:lpstr>모두를 위한 딥러닝</vt:lpstr>
      <vt:lpstr>lec 11-1 CNN introduction</vt:lpstr>
      <vt:lpstr>lec 11-1 CNN introduction</vt:lpstr>
      <vt:lpstr>lec 11-1 CNN introduction</vt:lpstr>
      <vt:lpstr>lec 11-1 CNN introduction</vt:lpstr>
      <vt:lpstr>lec 11-1 CNN introduction</vt:lpstr>
      <vt:lpstr>lec 11-1 CNN introduction</vt:lpstr>
      <vt:lpstr>lec 11-2 Max Pooling and others</vt:lpstr>
      <vt:lpstr>lec 11-2 Max Pooling and others</vt:lpstr>
      <vt:lpstr>lec 11-2 Max Pooling and others</vt:lpstr>
      <vt:lpstr>lec 12 RNN</vt:lpstr>
      <vt:lpstr>lec 12 RNN</vt:lpstr>
      <vt:lpstr>lec 12 RNN</vt:lpstr>
      <vt:lpstr>lec 12 RNN</vt:lpstr>
      <vt:lpstr>lec 12 RNN</vt:lpstr>
      <vt:lpstr>lec 12 RNN</vt:lpstr>
      <vt:lpstr>lec 12 RNN</vt:lpstr>
      <vt:lpstr>lab 11, 12</vt:lpstr>
      <vt:lpstr>lab 11 : CNN_MNIST</vt:lpstr>
      <vt:lpstr>lab 11 : CNN_MNIST</vt:lpstr>
      <vt:lpstr>lab 11 : CNN_MNIST</vt:lpstr>
      <vt:lpstr>lab 11 : CNN_MNIST</vt:lpstr>
      <vt:lpstr>lab 11 : CNN_MNIST</vt:lpstr>
      <vt:lpstr>lab 12 : RNN_hello_char</vt:lpstr>
      <vt:lpstr>lab 12 : RNN_hello_char</vt:lpstr>
      <vt:lpstr>lab 12 : RNN_hello_char</vt:lpstr>
      <vt:lpstr>lab 12 : RNN_hello_char</vt:lpstr>
      <vt:lpstr>lab 12 : RNN_hello_char</vt:lpstr>
      <vt:lpstr>lab 12 : RNN_hello_char</vt:lpstr>
      <vt:lpstr>lab 12 : RNN_hello_char (acc 1.0)</vt:lpstr>
      <vt:lpstr>lab 12 : RNN_hello_char (acc 1.0)</vt:lpstr>
      <vt:lpstr>lab 12 : RNN_hello_char (acc 1.0)</vt:lpstr>
      <vt:lpstr>lab 12 : RNN_hello_char (acc 1.0)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MIMO (Multi-input Multi-output)</dc:title>
  <dc:creator>youngjae</dc:creator>
  <cp:lastModifiedBy>차영조</cp:lastModifiedBy>
  <cp:revision>530</cp:revision>
  <cp:lastPrinted>2020-07-22T05:44:20Z</cp:lastPrinted>
  <dcterms:modified xsi:type="dcterms:W3CDTF">2020-08-14T02:36:29Z</dcterms:modified>
</cp:coreProperties>
</file>